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47" r:id="rId3"/>
    <p:sldId id="400" r:id="rId4"/>
    <p:sldId id="348" r:id="rId5"/>
    <p:sldId id="349" r:id="rId6"/>
    <p:sldId id="350" r:id="rId7"/>
    <p:sldId id="351" r:id="rId8"/>
    <p:sldId id="353" r:id="rId9"/>
    <p:sldId id="352" r:id="rId10"/>
    <p:sldId id="354" r:id="rId11"/>
    <p:sldId id="355" r:id="rId12"/>
    <p:sldId id="356" r:id="rId13"/>
    <p:sldId id="358" r:id="rId14"/>
    <p:sldId id="435" r:id="rId15"/>
    <p:sldId id="359" r:id="rId16"/>
    <p:sldId id="360" r:id="rId17"/>
    <p:sldId id="408" r:id="rId18"/>
    <p:sldId id="436" r:id="rId19"/>
    <p:sldId id="361" r:id="rId20"/>
    <p:sldId id="362" r:id="rId21"/>
    <p:sldId id="437" r:id="rId22"/>
    <p:sldId id="363" r:id="rId23"/>
    <p:sldId id="364" r:id="rId24"/>
    <p:sldId id="401" r:id="rId25"/>
    <p:sldId id="407" r:id="rId26"/>
    <p:sldId id="403" r:id="rId27"/>
    <p:sldId id="402" r:id="rId28"/>
    <p:sldId id="404" r:id="rId29"/>
    <p:sldId id="405" r:id="rId30"/>
    <p:sldId id="406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424" r:id="rId42"/>
    <p:sldId id="422" r:id="rId43"/>
    <p:sldId id="423" r:id="rId44"/>
    <p:sldId id="375" r:id="rId45"/>
    <p:sldId id="409" r:id="rId46"/>
    <p:sldId id="377" r:id="rId47"/>
    <p:sldId id="376" r:id="rId48"/>
    <p:sldId id="380" r:id="rId49"/>
    <p:sldId id="378" r:id="rId50"/>
    <p:sldId id="379" r:id="rId51"/>
    <p:sldId id="381" r:id="rId52"/>
    <p:sldId id="382" r:id="rId53"/>
    <p:sldId id="383" r:id="rId54"/>
    <p:sldId id="384" r:id="rId55"/>
    <p:sldId id="386" r:id="rId56"/>
    <p:sldId id="385" r:id="rId57"/>
    <p:sldId id="388" r:id="rId58"/>
    <p:sldId id="389" r:id="rId59"/>
    <p:sldId id="41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21" r:id="rId70"/>
    <p:sldId id="411" r:id="rId71"/>
    <p:sldId id="412" r:id="rId72"/>
    <p:sldId id="413" r:id="rId73"/>
    <p:sldId id="414" r:id="rId74"/>
    <p:sldId id="416" r:id="rId75"/>
    <p:sldId id="415" r:id="rId76"/>
    <p:sldId id="417" r:id="rId77"/>
    <p:sldId id="418" r:id="rId78"/>
    <p:sldId id="419" r:id="rId79"/>
    <p:sldId id="420" r:id="rId80"/>
    <p:sldId id="425" r:id="rId81"/>
    <p:sldId id="434" r:id="rId82"/>
    <p:sldId id="426" r:id="rId83"/>
    <p:sldId id="427" r:id="rId84"/>
    <p:sldId id="428" r:id="rId85"/>
    <p:sldId id="438" r:id="rId86"/>
    <p:sldId id="429" r:id="rId87"/>
    <p:sldId id="430" r:id="rId88"/>
    <p:sldId id="431" r:id="rId89"/>
    <p:sldId id="432" r:id="rId90"/>
    <p:sldId id="433" r:id="rId91"/>
    <p:sldId id="440" r:id="rId92"/>
    <p:sldId id="439" r:id="rId93"/>
    <p:sldId id="441" r:id="rId94"/>
    <p:sldId id="442" r:id="rId95"/>
    <p:sldId id="444" r:id="rId96"/>
    <p:sldId id="443" r:id="rId97"/>
    <p:sldId id="445" r:id="rId98"/>
    <p:sldId id="446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덱스" id="{98A24D36-E09D-4DA7-ABF7-73B80D9B91CC}">
          <p14:sldIdLst>
            <p14:sldId id="336"/>
          </p14:sldIdLst>
        </p14:section>
        <p14:section name="디자인 환경" id="{B43BFD70-A2A7-4ACE-B190-14D7706F5996}">
          <p14:sldIdLst>
            <p14:sldId id="347"/>
            <p14:sldId id="400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6"/>
            <p14:sldId id="358"/>
            <p14:sldId id="435"/>
            <p14:sldId id="359"/>
            <p14:sldId id="360"/>
            <p14:sldId id="408"/>
            <p14:sldId id="436"/>
            <p14:sldId id="361"/>
            <p14:sldId id="362"/>
            <p14:sldId id="437"/>
            <p14:sldId id="363"/>
            <p14:sldId id="364"/>
            <p14:sldId id="401"/>
          </p14:sldIdLst>
        </p14:section>
        <p14:section name="레이아웃과 그리드 시스템" id="{5D419F1A-593A-4FDA-B9F5-B6741A8911D6}">
          <p14:sldIdLst>
            <p14:sldId id="407"/>
            <p14:sldId id="403"/>
            <p14:sldId id="402"/>
            <p14:sldId id="404"/>
            <p14:sldId id="405"/>
            <p14:sldId id="406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424"/>
            <p14:sldId id="422"/>
            <p14:sldId id="423"/>
            <p14:sldId id="375"/>
          </p14:sldIdLst>
        </p14:section>
        <p14:section name="컬러시스템" id="{D0BC9A09-4A73-4686-A77D-AA925ED5866C}">
          <p14:sldIdLst>
            <p14:sldId id="409"/>
            <p14:sldId id="377"/>
            <p14:sldId id="376"/>
            <p14:sldId id="380"/>
            <p14:sldId id="378"/>
            <p14:sldId id="379"/>
            <p14:sldId id="381"/>
            <p14:sldId id="382"/>
            <p14:sldId id="383"/>
            <p14:sldId id="384"/>
            <p14:sldId id="386"/>
            <p14:sldId id="385"/>
            <p14:sldId id="388"/>
            <p14:sldId id="389"/>
          </p14:sldIdLst>
        </p14:section>
        <p14:section name="타이포그라피" id="{2995F802-1A98-4FB0-80B0-595ABE0D05B0}">
          <p14:sldIdLst>
            <p14:sldId id="41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아이콘" id="{E9C3ECA8-859A-4666-9440-7700D42FE6A4}">
          <p14:sldIdLst>
            <p14:sldId id="421"/>
            <p14:sldId id="411"/>
            <p14:sldId id="412"/>
            <p14:sldId id="413"/>
            <p14:sldId id="414"/>
            <p14:sldId id="416"/>
            <p14:sldId id="415"/>
            <p14:sldId id="417"/>
            <p14:sldId id="418"/>
            <p14:sldId id="419"/>
            <p14:sldId id="420"/>
            <p14:sldId id="425"/>
            <p14:sldId id="434"/>
            <p14:sldId id="426"/>
            <p14:sldId id="427"/>
            <p14:sldId id="428"/>
          </p14:sldIdLst>
        </p14:section>
        <p14:section name="인터렉션" id="{BF604623-C618-4671-9375-E0EFFF504BBA}">
          <p14:sldIdLst>
            <p14:sldId id="438"/>
            <p14:sldId id="429"/>
            <p14:sldId id="430"/>
            <p14:sldId id="431"/>
            <p14:sldId id="432"/>
            <p14:sldId id="433"/>
            <p14:sldId id="440"/>
            <p14:sldId id="439"/>
            <p14:sldId id="441"/>
            <p14:sldId id="442"/>
            <p14:sldId id="444"/>
            <p14:sldId id="443"/>
            <p14:sldId id="445"/>
            <p14:sldId id="4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njnchae@gmail.com" initials="h" lastIdx="1" clrIdx="0">
    <p:extLst>
      <p:ext uri="{19B8F6BF-5375-455C-9EA6-DF929625EA0E}">
        <p15:presenceInfo xmlns:p15="http://schemas.microsoft.com/office/powerpoint/2012/main" userId="c12427121a9c8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1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8239" y="2332856"/>
            <a:ext cx="9144000" cy="74998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58239" y="1793423"/>
            <a:ext cx="5468393" cy="384175"/>
          </a:xfrm>
        </p:spPr>
        <p:txBody>
          <a:bodyPr>
            <a:normAutofit/>
          </a:bodyPr>
          <a:lstStyle>
            <a:lvl1pPr marL="0" indent="0">
              <a:buNone/>
              <a:defRPr sz="2000" b="1" spc="-12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1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09" y="164826"/>
            <a:ext cx="11536682" cy="383811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F063-8499-4338-8459-6AB56B86AAC1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E2FF-5658-4534-AE1B-7A0D58423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158239" y="2332855"/>
            <a:ext cx="9144000" cy="335576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dirty="0" smtClean="0"/>
              <a:t>디자인 환경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레이아웃과 그리드 시스템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컬러시스템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타이포그래피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아이콘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err="1" smtClean="0"/>
              <a:t>인터렉션</a:t>
            </a:r>
            <a:endParaRPr lang="ko-KR" altLang="en-US" sz="20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인터페이스 디자인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0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357"/>
            <a:ext cx="12192000" cy="58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5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28"/>
            <a:ext cx="12192000" cy="6159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024" y="5890845"/>
            <a:ext cx="49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Shadow </a:t>
            </a:r>
            <a:r>
              <a:rPr lang="ko-KR" altLang="en-US" dirty="0" smtClean="0"/>
              <a:t>값을 통해 </a:t>
            </a:r>
            <a:r>
              <a:rPr lang="en-US" altLang="ko-KR" dirty="0" smtClean="0"/>
              <a:t>Z</a:t>
            </a:r>
            <a:r>
              <a:rPr lang="ko-KR" altLang="en-US" dirty="0" smtClean="0"/>
              <a:t>의 높낮이를 표현한다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아래 있는 이미지가 더 높이 </a:t>
            </a:r>
            <a:r>
              <a:rPr lang="ko-KR" altLang="en-US" dirty="0" err="1" smtClean="0"/>
              <a:t>있는거</a:t>
            </a:r>
            <a:r>
              <a:rPr lang="ko-KR" altLang="en-US" dirty="0" smtClean="0"/>
              <a:t>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65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0" y="0"/>
            <a:ext cx="1124368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7422" y="4167555"/>
            <a:ext cx="44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</a:t>
            </a:r>
            <a:r>
              <a:rPr lang="ko-KR" altLang="en-US" sz="1200" b="1" dirty="0" smtClean="0"/>
              <a:t>층부터 </a:t>
            </a:r>
            <a:r>
              <a:rPr lang="en-US" altLang="ko-KR" sz="1200" b="1" dirty="0" smtClean="0"/>
              <a:t>24</a:t>
            </a:r>
            <a:r>
              <a:rPr lang="ko-KR" altLang="en-US" sz="1200" b="1" dirty="0" smtClean="0"/>
              <a:t>층까지 높이가 다르다고 생각하면 됨</a:t>
            </a:r>
            <a:r>
              <a:rPr lang="en-US" altLang="ko-KR" sz="1200" b="1" dirty="0" smtClean="0"/>
              <a:t>.</a:t>
            </a:r>
          </a:p>
          <a:p>
            <a:r>
              <a:rPr lang="ko-KR" altLang="en-US" sz="1200" b="1" dirty="0" smtClean="0"/>
              <a:t>상관관계를 고려해서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기본적으로 배치되어야 하는 것이 저층에 있다</a:t>
            </a:r>
            <a:r>
              <a:rPr lang="en-US" altLang="ko-KR" sz="12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429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41"/>
            <a:ext cx="12192000" cy="66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36"/>
            <a:ext cx="12192000" cy="6244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568" y="228601"/>
            <a:ext cx="444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Component </a:t>
            </a:r>
            <a:r>
              <a:rPr lang="ko-KR" altLang="en-US" sz="1200" b="1" dirty="0" smtClean="0"/>
              <a:t>가 </a:t>
            </a:r>
            <a:r>
              <a:rPr lang="ko-KR" altLang="en-US" sz="1200" b="1" dirty="0" err="1" smtClean="0"/>
              <a:t>몇층에</a:t>
            </a:r>
            <a:r>
              <a:rPr lang="ko-KR" altLang="en-US" sz="1200" b="1" dirty="0" smtClean="0"/>
              <a:t> 있는지 정리해놓은 리스트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50796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590" y="870437"/>
            <a:ext cx="6743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밀도</a:t>
            </a:r>
            <a:r>
              <a:rPr lang="en-US" altLang="ko-KR" sz="4000" b="1" dirty="0" smtClean="0"/>
              <a:t>, </a:t>
            </a:r>
            <a:r>
              <a:rPr lang="ko-KR" altLang="en-US" sz="4000" b="1" dirty="0" smtClean="0"/>
              <a:t>해상도</a:t>
            </a:r>
            <a:endParaRPr lang="ko-KR" altLang="en-US" sz="400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6" y="1827489"/>
            <a:ext cx="9083827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4" y="0"/>
            <a:ext cx="11140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92" y="1327638"/>
            <a:ext cx="9876792" cy="27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8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511"/>
            <a:ext cx="12192000" cy="58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57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990"/>
            <a:ext cx="12192000" cy="64587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2760" y="5292970"/>
            <a:ext cx="444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빨간 그리드가 하나의 픽셀로 생각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88209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디자인 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158215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80" y="141666"/>
            <a:ext cx="7276608" cy="1316868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80" y="1827866"/>
            <a:ext cx="7119198" cy="4105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7149" y="2144334"/>
            <a:ext cx="16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Low </a:t>
            </a:r>
            <a:r>
              <a:rPr lang="ko-KR" altLang="en-US" dirty="0" smtClean="0"/>
              <a:t>해상도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37149" y="3435252"/>
            <a:ext cx="16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High </a:t>
            </a:r>
            <a:r>
              <a:rPr lang="ko-KR" altLang="en-US" dirty="0" smtClean="0"/>
              <a:t>해상도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74985" y="2699238"/>
            <a:ext cx="8335107" cy="615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60241" y="2830134"/>
            <a:ext cx="162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표준 </a:t>
            </a:r>
            <a:r>
              <a:rPr lang="en-US" altLang="ko-KR" dirty="0" err="1" smtClean="0"/>
              <a:t>dp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18310" y="3467936"/>
            <a:ext cx="87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High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8695" y="4096202"/>
            <a:ext cx="158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Extra High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79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4"/>
            <a:ext cx="12192000" cy="68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6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594"/>
            <a:ext cx="12192000" cy="5932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482" y="5662981"/>
            <a:ext cx="8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표준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9575" y="176581"/>
            <a:ext cx="2393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Android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55898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712"/>
            <a:ext cx="12192000" cy="549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576" y="176581"/>
            <a:ext cx="80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IOS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283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57" y="213081"/>
            <a:ext cx="8367485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레이아웃과 그리드 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114011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871"/>
            <a:ext cx="12192000" cy="59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83"/>
            <a:ext cx="12192000" cy="63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9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687" y="4369778"/>
            <a:ext cx="10290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Android </a:t>
            </a:r>
            <a:r>
              <a:rPr lang="ko-KR" altLang="en-US" dirty="0" smtClean="0"/>
              <a:t>에서 가장 많이 쓰는 </a:t>
            </a:r>
            <a:r>
              <a:rPr lang="en-US" altLang="ko-KR" dirty="0" err="1" smtClean="0"/>
              <a:t>dp</a:t>
            </a:r>
            <a:r>
              <a:rPr lang="en-US" altLang="ko-KR" dirty="0" smtClean="0"/>
              <a:t> (360 * 640)</a:t>
            </a:r>
          </a:p>
          <a:p>
            <a:r>
              <a:rPr lang="en-US" altLang="ko-KR" dirty="0" smtClean="0"/>
              <a:t>Vector(</a:t>
            </a:r>
            <a:r>
              <a:rPr lang="ko-KR" altLang="en-US" dirty="0" err="1" smtClean="0"/>
              <a:t>일러스터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디자인 할 경우</a:t>
            </a:r>
            <a:r>
              <a:rPr lang="en-US" altLang="ko-KR" dirty="0" smtClean="0"/>
              <a:t>, 1:1</a:t>
            </a:r>
            <a:r>
              <a:rPr lang="ko-KR" altLang="en-US" dirty="0" smtClean="0"/>
              <a:t>로 디자인하고 해상도에 따라 늘리면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Bipmap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포토샵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경우 늘리면 해상도가 깨지므로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해상도</a:t>
            </a:r>
            <a:r>
              <a:rPr lang="en-US" altLang="ko-KR" dirty="0" smtClean="0"/>
              <a:t>(4</a:t>
            </a:r>
            <a:r>
              <a:rPr lang="ko-KR" altLang="en-US" dirty="0" smtClean="0"/>
              <a:t>배수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작업하고</a:t>
            </a:r>
            <a:endParaRPr lang="en-US" altLang="ko-KR" dirty="0" smtClean="0"/>
          </a:p>
          <a:p>
            <a:r>
              <a:rPr lang="ko-KR" altLang="en-US" dirty="0" smtClean="0"/>
              <a:t>줄여 나가는 것이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그렇게 하면 용량이 너무 커지고 작업환경이 무거워진다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배수 정도 늘리는 것은 크게 차이를 못 느끼므로 </a:t>
            </a:r>
            <a:endParaRPr lang="en-US" altLang="ko-KR" dirty="0" smtClean="0"/>
          </a:p>
          <a:p>
            <a:r>
              <a:rPr lang="en-US" altLang="ko-KR" dirty="0" err="1" smtClean="0"/>
              <a:t>xhdpi</a:t>
            </a:r>
            <a:r>
              <a:rPr lang="en-US" altLang="ko-KR" dirty="0" smtClean="0"/>
              <a:t> 2</a:t>
            </a:r>
            <a:r>
              <a:rPr lang="ko-KR" altLang="en-US" dirty="0" smtClean="0"/>
              <a:t>배수 환경에서 디자인하고 </a:t>
            </a:r>
            <a:r>
              <a:rPr lang="en-US" altLang="ko-KR" dirty="0" err="1" smtClean="0"/>
              <a:t>xxxhdpi</a:t>
            </a:r>
            <a:r>
              <a:rPr lang="ko-KR" altLang="en-US" dirty="0" smtClean="0"/>
              <a:t>까지 늘려 사용하는 것을 권한다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2" y="192375"/>
            <a:ext cx="5498969" cy="37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85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80" y="1183078"/>
            <a:ext cx="7119198" cy="41050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34779" y="845023"/>
            <a:ext cx="121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밀도 배수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0168" y="876299"/>
            <a:ext cx="243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해상도의 배수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6090" y="2338753"/>
            <a:ext cx="6743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Context (</a:t>
            </a:r>
            <a:r>
              <a:rPr lang="ko-KR" altLang="en-US" sz="4000" b="1" dirty="0" smtClean="0"/>
              <a:t>상황</a:t>
            </a:r>
            <a:r>
              <a:rPr lang="en-US" altLang="ko-KR" sz="4000" b="1" dirty="0" smtClean="0"/>
              <a:t>) </a:t>
            </a:r>
            <a:r>
              <a:rPr lang="ko-KR" altLang="en-US" sz="4000" b="1" dirty="0" smtClean="0"/>
              <a:t>고려</a:t>
            </a:r>
            <a:endParaRPr lang="en-US" altLang="ko-KR" sz="4000" b="1" dirty="0" smtClean="0"/>
          </a:p>
          <a:p>
            <a:r>
              <a:rPr lang="ko-KR" altLang="en-US" sz="4000" b="1" dirty="0" smtClean="0"/>
              <a:t>터치 영역 고려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7378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38" y="1824851"/>
            <a:ext cx="9266723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90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7" y="884290"/>
            <a:ext cx="11027096" cy="49839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32585" y="3894992"/>
            <a:ext cx="3200400" cy="3956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7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51" y="0"/>
            <a:ext cx="8577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8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409"/>
            <a:ext cx="12192000" cy="6149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930" y="0"/>
            <a:ext cx="243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그리드 시스템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0138" y="987669"/>
            <a:ext cx="243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픽셀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652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07" y="1826067"/>
            <a:ext cx="8025402" cy="3965859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8" y="1482016"/>
            <a:ext cx="7119198" cy="41050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6077" y="353858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픽셀 의미</a:t>
            </a:r>
            <a:endParaRPr lang="en-US" altLang="ko-KR" dirty="0" smtClean="0"/>
          </a:p>
          <a:p>
            <a:r>
              <a:rPr lang="en-US" altLang="ko-KR" dirty="0" err="1" smtClean="0"/>
              <a:t>Mdpi</a:t>
            </a:r>
            <a:r>
              <a:rPr lang="ko-KR" altLang="en-US" dirty="0" smtClean="0"/>
              <a:t>의 밀도 배수는 </a:t>
            </a:r>
            <a:r>
              <a:rPr lang="en-US" altLang="ko-KR" dirty="0" smtClean="0"/>
              <a:t>1.5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0.5 </a:t>
            </a:r>
            <a:r>
              <a:rPr lang="ko-KR" altLang="en-US" dirty="0" smtClean="0"/>
              <a:t>단위 계산은 불가능하다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</a:t>
            </a:r>
            <a:r>
              <a:rPr lang="en-US" altLang="ko-KR" dirty="0" smtClean="0"/>
              <a:t>*2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변환할 경우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xxxdpi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8px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314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340"/>
            <a:ext cx="12192000" cy="52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82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2786" r="8125" b="8619"/>
          <a:stretch/>
        </p:blipFill>
        <p:spPr>
          <a:xfrm>
            <a:off x="202222" y="1151792"/>
            <a:ext cx="10999177" cy="4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7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91" y="0"/>
            <a:ext cx="8371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6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89"/>
            <a:ext cx="12192000" cy="6559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2323" y="6130404"/>
            <a:ext cx="361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Column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사이의 여백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569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8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3" y="589083"/>
            <a:ext cx="4263771" cy="5741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1978088"/>
            <a:ext cx="4615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사용하는 시간대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알람</a:t>
            </a:r>
            <a:r>
              <a:rPr lang="ko-KR" altLang="en-US" dirty="0" smtClean="0"/>
              <a:t> 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밤에 사용하는 상황</a:t>
            </a:r>
            <a:r>
              <a:rPr lang="en-US" altLang="ko-KR" dirty="0" smtClean="0"/>
              <a:t>(context)</a:t>
            </a:r>
            <a:r>
              <a:rPr lang="ko-KR" altLang="en-US" dirty="0" smtClean="0"/>
              <a:t>를 고려하여 </a:t>
            </a:r>
            <a:endParaRPr lang="en-US" altLang="ko-KR" dirty="0" smtClean="0"/>
          </a:p>
          <a:p>
            <a:r>
              <a:rPr lang="ko-KR" altLang="en-US" dirty="0" smtClean="0"/>
              <a:t>배경을 어두운 색으로 디자인함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6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36" y="683328"/>
            <a:ext cx="10026161" cy="56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2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3" y="633871"/>
            <a:ext cx="9892811" cy="55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15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4" y="1196852"/>
            <a:ext cx="8563708" cy="481708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5926" y="471734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150" dirty="0" smtClean="0"/>
              <a:t>Met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245056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31" y="1002323"/>
            <a:ext cx="8956430" cy="5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8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6" y="959461"/>
            <a:ext cx="9196754" cy="51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48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컬러시스템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693679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4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15" y="0"/>
            <a:ext cx="9537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2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55"/>
            <a:ext cx="12192000" cy="64044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362" y="3288323"/>
            <a:ext cx="286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Primary color </a:t>
            </a:r>
            <a:r>
              <a:rPr lang="ko-KR" altLang="en-US" dirty="0" smtClean="0"/>
              <a:t>하나로</a:t>
            </a:r>
            <a:endParaRPr lang="en-US" altLang="ko-KR" dirty="0" smtClean="0"/>
          </a:p>
          <a:p>
            <a:r>
              <a:rPr lang="ko-KR" altLang="en-US" dirty="0" smtClean="0"/>
              <a:t>만들어진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045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59"/>
            <a:ext cx="12192000" cy="5884403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5" t="43127" r="15625" b="31024"/>
          <a:stretch/>
        </p:blipFill>
        <p:spPr>
          <a:xfrm>
            <a:off x="2118947" y="2963008"/>
            <a:ext cx="8185638" cy="15210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7153" y="4950069"/>
            <a:ext cx="10849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Color Theme</a:t>
            </a:r>
            <a:r>
              <a:rPr lang="ko-KR" altLang="en-US" dirty="0" smtClean="0"/>
              <a:t>의 단계</a:t>
            </a:r>
            <a:endParaRPr lang="en-US" altLang="ko-KR" dirty="0" smtClean="0"/>
          </a:p>
          <a:p>
            <a:r>
              <a:rPr lang="en-US" altLang="ko-KR" dirty="0" smtClean="0"/>
              <a:t>Primary color 500</a:t>
            </a:r>
            <a:r>
              <a:rPr lang="ko-KR" altLang="en-US" dirty="0" smtClean="0"/>
              <a:t>을 기준으로 더 어둡게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밝게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흰색과 함께 쓰는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으로 준비</a:t>
            </a:r>
            <a:endParaRPr lang="en-US" altLang="ko-KR" dirty="0" smtClean="0"/>
          </a:p>
          <a:p>
            <a:r>
              <a:rPr lang="ko-KR" altLang="en-US" b="1" dirty="0"/>
              <a:t>사용되는 면적의 크기에 따라 전혀 다른 색으로 인지할 수 </a:t>
            </a:r>
            <a:r>
              <a:rPr lang="ko-KR" altLang="en-US" b="1" dirty="0" smtClean="0"/>
              <a:t>있으므로 어두운 계열과 밝은 계열이 필요함</a:t>
            </a:r>
            <a:endParaRPr lang="en-US" altLang="ko-KR" b="1" dirty="0" smtClean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806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9" y="0"/>
            <a:ext cx="452494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7269" y="1960503"/>
            <a:ext cx="6348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여행 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여행 전 정보를 다 찾았는데</a:t>
            </a:r>
            <a:endParaRPr lang="en-US" altLang="ko-KR" dirty="0" smtClean="0"/>
          </a:p>
          <a:p>
            <a:r>
              <a:rPr lang="ko-KR" altLang="en-US" dirty="0" smtClean="0"/>
              <a:t>막상 여행지에서 </a:t>
            </a:r>
            <a:r>
              <a:rPr lang="en-US" altLang="ko-KR" dirty="0" err="1" smtClean="0"/>
              <a:t>wi-fi</a:t>
            </a:r>
            <a:r>
              <a:rPr lang="ko-KR" altLang="en-US" dirty="0" smtClean="0"/>
              <a:t>가 되지 않아 확인할 수 없는</a:t>
            </a:r>
            <a:endParaRPr lang="en-US" altLang="ko-KR" dirty="0" smtClean="0"/>
          </a:p>
          <a:p>
            <a:r>
              <a:rPr lang="ko-KR" altLang="en-US" dirty="0" smtClean="0"/>
              <a:t>상황을 고려하여</a:t>
            </a:r>
            <a:r>
              <a:rPr lang="en-US" altLang="ko-KR" dirty="0"/>
              <a:t> </a:t>
            </a:r>
            <a:r>
              <a:rPr lang="ko-KR" altLang="en-US" dirty="0" smtClean="0"/>
              <a:t>다운로드 기능을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3509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5"/>
            <a:ext cx="12192000" cy="61803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9970" y="40993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좁은 면적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진한 </a:t>
            </a:r>
            <a:r>
              <a:rPr lang="en-US" altLang="ko-KR" dirty="0" smtClean="0"/>
              <a:t>color</a:t>
            </a:r>
          </a:p>
          <a:p>
            <a:r>
              <a:rPr lang="ko-KR" altLang="en-US" dirty="0" smtClean="0"/>
              <a:t>어두운 배경에 적용될 경우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밝은 </a:t>
            </a:r>
            <a:r>
              <a:rPr lang="en-US" altLang="ko-KR" dirty="0" smtClean="0"/>
              <a:t>color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003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796"/>
            <a:ext cx="12192000" cy="62604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48994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Color </a:t>
            </a:r>
            <a:r>
              <a:rPr lang="ko-KR" altLang="en-US" dirty="0" smtClean="0"/>
              <a:t>적용을 연습할 수 있음</a:t>
            </a:r>
            <a:endParaRPr lang="en-US" altLang="ko-KR" dirty="0" smtClean="0"/>
          </a:p>
          <a:p>
            <a:r>
              <a:rPr lang="en-US" altLang="ko-KR" dirty="0" smtClean="0"/>
              <a:t>Primary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secondary</a:t>
            </a:r>
            <a:r>
              <a:rPr lang="ko-KR" altLang="en-US" dirty="0" smtClean="0"/>
              <a:t>를 선정하면 예시를 보여준다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1785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824"/>
            <a:ext cx="12192000" cy="60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37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591"/>
            <a:ext cx="12192000" cy="60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81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287"/>
            <a:ext cx="12192000" cy="62994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354" y="6615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Color </a:t>
            </a:r>
            <a:r>
              <a:rPr lang="ko-KR" altLang="en-US" dirty="0" smtClean="0"/>
              <a:t>의 단계를 자동으로 만들어주는 사이트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0481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11"/>
            <a:ext cx="12192000" cy="64537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88523" y="529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Surface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background</a:t>
            </a:r>
            <a:r>
              <a:rPr lang="ko-KR" altLang="en-US" dirty="0" smtClean="0"/>
              <a:t>가 같아도 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흰색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5187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993"/>
            <a:ext cx="12192000" cy="59780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354" y="6615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Surface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background</a:t>
            </a:r>
            <a:r>
              <a:rPr lang="ko-KR" altLang="en-US" dirty="0" smtClean="0"/>
              <a:t>가 같아도 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714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913"/>
            <a:ext cx="12192000" cy="633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41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553"/>
            <a:ext cx="12192000" cy="59788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69477" y="1716650"/>
            <a:ext cx="9768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Primary color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1~3</a:t>
            </a:r>
            <a:r>
              <a:rPr lang="ko-KR" altLang="en-US" dirty="0" smtClean="0"/>
              <a:t>개도 상관없지만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 별로 어둡고 밝은 단계로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단계를 준비한다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219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Typography system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106930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68"/>
            <a:ext cx="12192000" cy="6047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76847" y="405468"/>
            <a:ext cx="328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엄지손가락 터치 영역</a:t>
            </a:r>
            <a:endParaRPr lang="en-US" altLang="ko-KR" dirty="0" smtClean="0"/>
          </a:p>
          <a:p>
            <a:r>
              <a:rPr lang="ko-KR" altLang="en-US" dirty="0" smtClean="0"/>
              <a:t>주로 사용하는 손가락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026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944"/>
            <a:ext cx="12192000" cy="61941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82515" y="331944"/>
            <a:ext cx="3332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System font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Android : </a:t>
            </a:r>
            <a:r>
              <a:rPr lang="en-US" altLang="ko-KR" b="1" dirty="0" err="1" smtClean="0"/>
              <a:t>Roboto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06296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52" y="1600041"/>
            <a:ext cx="7338696" cy="36579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44086" y="5004042"/>
            <a:ext cx="8521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서체가 없는 경우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뜬다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Tofu</a:t>
            </a:r>
            <a:r>
              <a:rPr lang="ko-KR" altLang="en-US" b="1" dirty="0" smtClean="0"/>
              <a:t>가 </a:t>
            </a:r>
            <a:r>
              <a:rPr lang="ko-KR" altLang="en-US" b="1" dirty="0" err="1" smtClean="0"/>
              <a:t>안뜨게</a:t>
            </a:r>
            <a:r>
              <a:rPr lang="ko-KR" altLang="en-US" b="1" dirty="0" smtClean="0"/>
              <a:t> 하기 위해 만든 구글 서체 </a:t>
            </a:r>
            <a:r>
              <a:rPr lang="en-US" altLang="ko-KR" b="1" dirty="0" smtClean="0"/>
              <a:t>No More Tofu </a:t>
            </a:r>
            <a:r>
              <a:rPr lang="en-US" altLang="ko-KR" b="1" dirty="0" smtClean="0">
                <a:solidFill>
                  <a:srgbClr val="FF0000"/>
                </a:solidFill>
              </a:rPr>
              <a:t>Noto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85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729"/>
            <a:ext cx="12192000" cy="620054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287001" y="4853354"/>
            <a:ext cx="1099038" cy="518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1425" y="4519110"/>
            <a:ext cx="5490821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전세계 서체가 있어 용량이 크므로</a:t>
            </a:r>
            <a:r>
              <a:rPr lang="en-US" altLang="ko-KR" sz="1400" b="1" spc="-150" dirty="0" smtClean="0"/>
              <a:t>, </a:t>
            </a:r>
            <a:r>
              <a:rPr lang="ko-KR" altLang="en-US" sz="1400" b="1" spc="-150" dirty="0" smtClean="0"/>
              <a:t>전체를 다 다운로드 받을 필요가 없다</a:t>
            </a:r>
            <a:r>
              <a:rPr lang="en-US" altLang="ko-KR" sz="1400" b="1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중국어</a:t>
            </a:r>
            <a:r>
              <a:rPr lang="en-US" altLang="ko-KR" sz="1400" b="1" spc="-150" dirty="0" smtClean="0"/>
              <a:t>, </a:t>
            </a:r>
            <a:r>
              <a:rPr lang="ko-KR" altLang="en-US" sz="1400" b="1" spc="-150" dirty="0" smtClean="0"/>
              <a:t>일어</a:t>
            </a:r>
            <a:r>
              <a:rPr lang="en-US" altLang="ko-KR" sz="1400" b="1" spc="-150" dirty="0" smtClean="0"/>
              <a:t>, </a:t>
            </a:r>
            <a:r>
              <a:rPr lang="ko-KR" altLang="en-US" sz="1400" b="1" spc="-150" dirty="0" smtClean="0"/>
              <a:t>한국어를 </a:t>
            </a:r>
            <a:r>
              <a:rPr lang="en-US" altLang="ko-KR" sz="1400" b="1" spc="-150" dirty="0" smtClean="0"/>
              <a:t>cover</a:t>
            </a:r>
            <a:r>
              <a:rPr lang="ko-KR" altLang="en-US" sz="1400" b="1" spc="-150" dirty="0" err="1" smtClean="0"/>
              <a:t>할수</a:t>
            </a:r>
            <a:r>
              <a:rPr lang="ko-KR" altLang="en-US" sz="1400" b="1" spc="-150" dirty="0" smtClean="0"/>
              <a:t> 있는 서체만 다운로드 받으면 된다</a:t>
            </a:r>
            <a:r>
              <a:rPr lang="en-US" altLang="ko-KR" sz="1400" b="1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150" dirty="0" smtClean="0"/>
              <a:t>Noto sans </a:t>
            </a:r>
            <a:r>
              <a:rPr lang="en-US" altLang="ko-KR" sz="1400" b="1" spc="-150" dirty="0" err="1" smtClean="0"/>
              <a:t>CJK_Kr</a:t>
            </a:r>
            <a:r>
              <a:rPr lang="en-US" altLang="ko-KR" sz="1400" b="1" spc="-150" dirty="0" smtClean="0"/>
              <a:t> </a:t>
            </a:r>
            <a:r>
              <a:rPr lang="ko-KR" altLang="en-US" sz="1400" b="1" spc="-150" dirty="0" smtClean="0"/>
              <a:t>버전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804450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639"/>
            <a:ext cx="12192000" cy="59907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07395" y="624118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몇 개 화면을 만들어보고</a:t>
            </a:r>
            <a:r>
              <a:rPr lang="en-US" altLang="ko-KR" sz="1400" b="1" spc="-15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해당 요소 별로 어떤 서체의 어떤 </a:t>
            </a:r>
            <a:r>
              <a:rPr lang="en-US" altLang="ko-KR" sz="1400" b="1" spc="-150" dirty="0" smtClean="0"/>
              <a:t>weight </a:t>
            </a:r>
            <a:r>
              <a:rPr lang="ko-KR" altLang="en-US" sz="1400" b="1" spc="-150" dirty="0" smtClean="0"/>
              <a:t>로 구성해본다</a:t>
            </a:r>
            <a:r>
              <a:rPr lang="en-US" altLang="ko-KR" sz="1400" b="1" spc="-150" dirty="0" smtClean="0"/>
              <a:t>.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662193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86"/>
            <a:ext cx="12192000" cy="661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9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941"/>
            <a:ext cx="12192000" cy="63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93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64"/>
            <a:ext cx="12192000" cy="61094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07395" y="624118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몇 개 화면을 만들어보고</a:t>
            </a:r>
            <a:r>
              <a:rPr lang="en-US" altLang="ko-KR" sz="1400" b="1" spc="-15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해당 요소 별로 어떤 서체의 어떤 </a:t>
            </a:r>
            <a:r>
              <a:rPr lang="en-US" altLang="ko-KR" sz="1400" b="1" spc="-150" dirty="0" smtClean="0"/>
              <a:t>weight </a:t>
            </a:r>
            <a:r>
              <a:rPr lang="ko-KR" altLang="en-US" sz="1400" b="1" spc="-150" dirty="0" smtClean="0"/>
              <a:t>로 구성해본다</a:t>
            </a:r>
            <a:r>
              <a:rPr lang="en-US" altLang="ko-KR" sz="1400" b="1" spc="-150" dirty="0" smtClean="0"/>
              <a:t>.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093977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998"/>
            <a:ext cx="12192000" cy="62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39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7" y="0"/>
            <a:ext cx="1093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8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icon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391627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385"/>
          <a:stretch/>
        </p:blipFill>
        <p:spPr>
          <a:xfrm>
            <a:off x="307730" y="17583"/>
            <a:ext cx="9428453" cy="68316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7422" y="4167555"/>
            <a:ext cx="44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 위치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우측 하단</a:t>
            </a:r>
            <a:endParaRPr lang="en-US" altLang="ko-KR" dirty="0" smtClean="0"/>
          </a:p>
          <a:p>
            <a:r>
              <a:rPr lang="ko-KR" altLang="en-US" dirty="0" smtClean="0"/>
              <a:t>버튼 간격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손가락 터치 영역 고려한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3991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11"/>
            <a:ext cx="12192000" cy="652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2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734"/>
            <a:ext cx="12192000" cy="59145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5926" y="471734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해상도에 따라 아이콘 크기를 모두 만들어줘야 한다</a:t>
            </a:r>
            <a:r>
              <a:rPr lang="en-US" altLang="ko-KR" sz="1400" b="1" spc="-150" dirty="0" smtClean="0"/>
              <a:t>.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4270644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469"/>
            <a:ext cx="12192000" cy="59150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5926" y="471734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smtClean="0"/>
              <a:t>아이콘 형태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725112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518"/>
            <a:ext cx="12192000" cy="60409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78096" y="339849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안드로이드 아이콘을 자동으로 여러 해상도로 만들 수 있는 사이트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240826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634"/>
            <a:ext cx="12192000" cy="59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19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25"/>
            <a:ext cx="12192000" cy="62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10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989"/>
            <a:ext cx="12192000" cy="62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33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8096" y="339849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시스템 아이콘</a:t>
            </a:r>
            <a:endParaRPr lang="en-US" altLang="ko-KR" sz="1400" b="1" spc="-150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10" y="1611472"/>
            <a:ext cx="714817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4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613"/>
            <a:ext cx="12192000" cy="62567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78096" y="339849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시스템 아이콘 상세 설명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733739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46"/>
            <a:ext cx="12192000" cy="64591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28727" y="199446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아이콘 디자인 시</a:t>
            </a:r>
            <a:r>
              <a:rPr lang="en-US" altLang="ko-KR" sz="1400" b="1" spc="-150" dirty="0" smtClean="0"/>
              <a:t>, size</a:t>
            </a:r>
            <a:r>
              <a:rPr lang="ko-KR" altLang="en-US" sz="1400" b="1" spc="-150" dirty="0" smtClean="0"/>
              <a:t>에 주의해야 한다</a:t>
            </a:r>
            <a:r>
              <a:rPr lang="en-US" altLang="ko-KR" sz="1400" b="1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안드로이드 아이콘 기본 사이즈 </a:t>
            </a:r>
            <a:r>
              <a:rPr lang="en-US" altLang="ko-KR" sz="1400" b="1" spc="-150" dirty="0" smtClean="0"/>
              <a:t>24dp X 24dp 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26930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28"/>
            <a:ext cx="12192000" cy="5713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508" y="70339"/>
            <a:ext cx="444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디자인 환경</a:t>
            </a:r>
            <a:r>
              <a:rPr lang="en-US" altLang="ko-KR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85063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450"/>
            <a:ext cx="12192000" cy="62130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1051" y="225735"/>
            <a:ext cx="5490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권장 터치 영역 </a:t>
            </a:r>
            <a:r>
              <a:rPr lang="en-US" altLang="ko-KR" sz="1400" b="1" spc="-150" dirty="0" smtClean="0"/>
              <a:t>48dp X 48dp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터치 에러가 가장 적을 수 있는 사이즈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738204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" y="277780"/>
            <a:ext cx="12192000" cy="63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9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685"/>
            <a:ext cx="12192000" cy="60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25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622"/>
            <a:ext cx="12192000" cy="60927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4474" y="463128"/>
            <a:ext cx="549082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아이콘 소스 다운로드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29327281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218"/>
            <a:ext cx="12192000" cy="61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7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Interaction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인터페이스 디자인 기초</a:t>
            </a:r>
          </a:p>
        </p:txBody>
      </p:sp>
    </p:spTree>
    <p:extLst>
      <p:ext uri="{BB962C8B-B14F-4D97-AF65-F5344CB8AC3E}">
        <p14:creationId xmlns:p14="http://schemas.microsoft.com/office/powerpoint/2010/main" val="4891212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51"/>
            <a:ext cx="12192000" cy="576889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96000" y="4551638"/>
            <a:ext cx="105949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/>
              <a:t>스마트폰</a:t>
            </a:r>
            <a:endParaRPr lang="en-US" altLang="ko-KR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704873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8" y="1455249"/>
            <a:ext cx="11347163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85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609"/>
            <a:ext cx="12192000" cy="62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97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16"/>
            <a:ext cx="12192000" cy="594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3" y="209271"/>
            <a:ext cx="11690093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058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938"/>
            <a:ext cx="12192000" cy="62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00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982"/>
            <a:ext cx="12192000" cy="60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840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52"/>
            <a:ext cx="12192000" cy="64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13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60"/>
            <a:ext cx="12192000" cy="65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159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76" y="2011557"/>
            <a:ext cx="9312447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037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69"/>
            <a:ext cx="12192000" cy="65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11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03"/>
            <a:ext cx="12192000" cy="60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93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947"/>
            <a:ext cx="12192000" cy="61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86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01"/>
            <a:ext cx="12192000" cy="61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539</Words>
  <Application>Microsoft Office PowerPoint</Application>
  <PresentationFormat>와이드스크린</PresentationFormat>
  <Paragraphs>100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1" baseType="lpstr">
      <vt:lpstr>맑은 고딕</vt:lpstr>
      <vt:lpstr>Arial</vt:lpstr>
      <vt:lpstr>Office 테마</vt:lpstr>
      <vt:lpstr>디자인 환경 레이아웃과 그리드 시스템 컬러시스템 타이포그래피 아이콘 인터렉션</vt:lpstr>
      <vt:lpstr>디자인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레이아웃과 그리드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컬러시스템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Typography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icon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Interaction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hnjnchae@gmail.com</dc:creator>
  <cp:lastModifiedBy>hnjnchae@gmail.com</cp:lastModifiedBy>
  <cp:revision>77</cp:revision>
  <dcterms:created xsi:type="dcterms:W3CDTF">2019-09-24T04:31:25Z</dcterms:created>
  <dcterms:modified xsi:type="dcterms:W3CDTF">2019-10-10T14:56:38Z</dcterms:modified>
</cp:coreProperties>
</file>